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27"/>
  </p:notesMasterIdLst>
  <p:sldIdLst>
    <p:sldId id="431" r:id="rId2"/>
    <p:sldId id="413" r:id="rId3"/>
    <p:sldId id="432" r:id="rId4"/>
    <p:sldId id="414" r:id="rId5"/>
    <p:sldId id="415" r:id="rId6"/>
    <p:sldId id="416" r:id="rId7"/>
    <p:sldId id="430" r:id="rId8"/>
    <p:sldId id="445" r:id="rId9"/>
    <p:sldId id="446" r:id="rId10"/>
    <p:sldId id="417" r:id="rId11"/>
    <p:sldId id="433" r:id="rId12"/>
    <p:sldId id="437" r:id="rId13"/>
    <p:sldId id="438" r:id="rId14"/>
    <p:sldId id="435" r:id="rId15"/>
    <p:sldId id="448" r:id="rId16"/>
    <p:sldId id="449" r:id="rId17"/>
    <p:sldId id="444" r:id="rId18"/>
    <p:sldId id="436" r:id="rId19"/>
    <p:sldId id="439" r:id="rId20"/>
    <p:sldId id="440" r:id="rId21"/>
    <p:sldId id="441" r:id="rId22"/>
    <p:sldId id="442" r:id="rId23"/>
    <p:sldId id="443" r:id="rId24"/>
    <p:sldId id="447" r:id="rId25"/>
    <p:sldId id="450" r:id="rId26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756D"/>
    <a:srgbClr val="77BFB5"/>
    <a:srgbClr val="EE8133"/>
    <a:srgbClr val="FF857B"/>
    <a:srgbClr val="FFF3F2"/>
    <a:srgbClr val="FFCA4C"/>
    <a:srgbClr val="242627"/>
    <a:srgbClr val="974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178"/>
    <p:restoredTop sz="91085"/>
  </p:normalViewPr>
  <p:slideViewPr>
    <p:cSldViewPr snapToGrid="0">
      <p:cViewPr varScale="1">
        <p:scale>
          <a:sx n="100" d="100"/>
          <a:sy n="100" d="100"/>
        </p:scale>
        <p:origin x="160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A00FB-9859-6B4E-8C2B-5919C1F2C42F}" type="datetimeFigureOut">
              <a:rPr kumimoji="1" lang="zh-HK" altLang="en-US" smtClean="0"/>
              <a:t>29/02/24</a:t>
            </a:fld>
            <a:endParaRPr kumimoji="1"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19846-C054-AF44-BD0D-7685FE6B20F5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761891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96DAAB-8F6F-C623-752B-7CFAC0DD98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BFF1DA0-C1A2-FA7B-177A-E31695725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E03B126-0733-7C1A-84E2-4425F9BB9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B19CA-B8D7-A441-BCB6-6EF4C0BD2B5C}" type="datetime1">
              <a:rPr kumimoji="1" lang="zh-HK" altLang="en-US" smtClean="0"/>
              <a:t>29/02/24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42FC9A1-1FC1-8B7A-BB6F-41633E8D3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73B681-A1F7-4DA7-4F50-6CC7B2491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533029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36D22D3-F95E-F46E-8270-D0B159439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353E9A4-65F3-7C14-B4BE-5071634D4F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5D566CB-9B17-9E6B-CFEC-4CA506C4D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A8E4F-D804-9F40-BBE5-5F657B821A1E}" type="datetime1">
              <a:rPr kumimoji="1" lang="zh-HK" altLang="en-US" smtClean="0"/>
              <a:t>29/02/24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BBFE54E-A312-6F8B-8CDE-A1DBA351C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BF85B5A-B5F5-B37B-C321-74315A53E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710099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5C2F774-E0E8-35B5-84F2-5224FBA332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652F4EF-B51A-5A1A-A142-EB47A2722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1F1BF89-A044-117E-1D49-0406A412A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B183B-2828-F949-9AFB-E24442B3FBEE}" type="datetime1">
              <a:rPr kumimoji="1" lang="zh-HK" altLang="en-US" smtClean="0"/>
              <a:t>29/02/24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05D0ED3-A23E-714A-7E35-263828290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6F63E4C-E83E-C4E9-DE3D-22C307D9B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217598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794C76-5107-8747-B211-AAD45D72F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9E910E7-F60E-1D96-113D-D75D4EBA7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6D707E9-31DC-1D32-6E09-AEC1C8A9F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851D1-37D2-8549-AE8E-0DB767331732}" type="datetime1">
              <a:rPr kumimoji="1" lang="zh-HK" altLang="en-US" smtClean="0"/>
              <a:t>29/02/24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2E19B4C-A709-9D5B-35C9-4E8D04095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F448AF1-073C-0BF1-7CB2-B282D36F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00713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803B07-C1F8-C7F3-D5C4-0A36905F9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882C2C-DC2B-99FA-2760-E2C9578AB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951C550-B10C-4AF0-D20C-70CEA9A4E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DD17C-59EC-DB42-A707-C2C5A26484D6}" type="datetime1">
              <a:rPr kumimoji="1" lang="zh-HK" altLang="en-US" smtClean="0"/>
              <a:t>29/02/24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6676BA1-790F-A3E3-EC16-CA61A06C7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0F1C777-B528-8D53-21E7-3567C422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274087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8D041F0-531B-CE9B-575D-221B1157F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72EC314-434A-212E-8191-A5ED898DAF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A7A3A4F-5873-7055-0DC7-C216362A5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0D22AC0-A88F-5CA3-4E92-801319251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11261-C690-DF46-93B1-3D5174CABEED}" type="datetime1">
              <a:rPr kumimoji="1" lang="zh-HK" altLang="en-US" smtClean="0"/>
              <a:t>29/02/24</a:t>
            </a:fld>
            <a:endParaRPr kumimoji="1"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C6378DC-88CE-EFA7-C0C8-FE48DE8A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AE27DB3-7E43-C496-397A-4F6C7C8A6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113331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8CF10B-5927-FF8C-EF0D-AC5717868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46B1B96-FFE2-EB1F-2CAD-2A62BCF22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547BB20-49E5-E7A0-0530-B0980CC18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60785099-91C2-742B-19D6-299A94B2AC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7A2321B-D2CB-98B5-25CE-2CF26D2B70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D57F676F-CEF7-9B57-0CFA-EB77C4778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C628C-5B4F-9A40-AA72-3448F7999408}" type="datetime1">
              <a:rPr kumimoji="1" lang="zh-HK" altLang="en-US" smtClean="0"/>
              <a:t>29/02/24</a:t>
            </a:fld>
            <a:endParaRPr kumimoji="1"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B2D739E-B492-6A42-08BE-3CD8B114B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144A97A-C172-0252-C84F-879A15C71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757274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9AD22E-2A6E-93DA-A0E7-535DBB0A0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1CF88A2-83F0-BEC2-7275-1B6249165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6B10-0A1C-AE45-BB75-46B7494FCDE2}" type="datetime1">
              <a:rPr kumimoji="1" lang="zh-HK" altLang="en-US" smtClean="0"/>
              <a:t>29/02/24</a:t>
            </a:fld>
            <a:endParaRPr kumimoji="1"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3F19CF9-9F37-A655-DD8A-D6A817B61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D4D8E1E-3621-6079-E2E9-73725DF6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4287893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5C02499-1932-06DC-2921-650249E7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89696-7250-4047-B83B-F89B2F1144EF}" type="datetime1">
              <a:rPr kumimoji="1" lang="zh-HK" altLang="en-US" smtClean="0"/>
              <a:t>29/02/24</a:t>
            </a:fld>
            <a:endParaRPr kumimoji="1"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4E39DF2-44BE-6795-60DE-E4AA48FB6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74B6985-7943-3B1F-9468-4FEFCC1BE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1944899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4E84C7-7E8C-74AE-F135-F346F8398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3CE732C-49B5-0191-A06F-4E7A9D083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01D6432-EAA8-3698-A44D-0162FC93E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DA40277-87C0-F7FD-EED3-0D0627300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4DFB-71C9-9E4C-B3CF-18D0E9CD2DAB}" type="datetime1">
              <a:rPr kumimoji="1" lang="zh-HK" altLang="en-US" smtClean="0"/>
              <a:t>29/02/24</a:t>
            </a:fld>
            <a:endParaRPr kumimoji="1"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166F0F3-F7D4-E515-D7AE-77DEF6B59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AD17676-0F49-6248-71BA-C7600D4BC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3756265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322076-FB40-7680-C60A-3547ACF45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BC1A5D4-6CDE-E18C-103E-BE4A3190C9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78C7189-43B5-FAC9-D217-F0B759C7E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AC941B6-71F2-BBFD-A1B0-F97BFE40E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CC209-B56B-AC48-AA38-D3B19F4386BC}" type="datetime1">
              <a:rPr kumimoji="1" lang="zh-HK" altLang="en-US" smtClean="0"/>
              <a:t>29/02/24</a:t>
            </a:fld>
            <a:endParaRPr kumimoji="1"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1859F76-9A03-1275-5A0A-1D2B26839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50671D2-DBE2-FA72-C8BE-E8DCCD7FE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78572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CFF92E6-0672-A16E-7000-04DC1ECEE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  <a:endParaRPr kumimoji="1"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8C007C3-4DFA-59FB-05F4-4475E6F2F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  <a:endParaRPr kumimoji="1"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DAFC518-3716-900F-7B13-64A672C82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96883-439D-964D-89D3-FDAD4BAA768B}" type="datetime1">
              <a:rPr kumimoji="1" lang="zh-HK" altLang="en-US" smtClean="0"/>
              <a:t>29/02/24</a:t>
            </a:fld>
            <a:endParaRPr kumimoji="1"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BA57368-CC4A-2D7E-37B4-0B147A0BDD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132FED-7BED-6E17-51A5-1E773B562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A0954-D1A4-9B4C-B648-AD14E5A9B0EF}" type="slidenum">
              <a:rPr kumimoji="1" lang="zh-HK" altLang="en-US" smtClean="0"/>
              <a:t>‹#›</a:t>
            </a:fld>
            <a:endParaRPr kumimoji="1" lang="zh-HK" altLang="en-US"/>
          </a:p>
        </p:txBody>
      </p:sp>
    </p:spTree>
    <p:extLst>
      <p:ext uri="{BB962C8B-B14F-4D97-AF65-F5344CB8AC3E}">
        <p14:creationId xmlns:p14="http://schemas.microsoft.com/office/powerpoint/2010/main" val="44205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1</a:t>
            </a:fld>
            <a:endParaRPr kumimoji="1" lang="zh-HK" altLang="en-US"/>
          </a:p>
        </p:txBody>
      </p:sp>
      <p:sp>
        <p:nvSpPr>
          <p:cNvPr id="5" name="圓角矩形 4">
            <a:extLst>
              <a:ext uri="{FF2B5EF4-FFF2-40B4-BE49-F238E27FC236}">
                <a16:creationId xmlns:a16="http://schemas.microsoft.com/office/drawing/2014/main" id="{8B640614-96DC-2137-DF5D-4780EAA97BEF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>
                <a:solidFill>
                  <a:schemeClr val="bg1"/>
                </a:solidFill>
              </a:rPr>
              <a:t>財政預算案</a:t>
            </a:r>
            <a:endParaRPr kumimoji="1" lang="zh-HK" altLang="en-US" sz="3200" dirty="0">
              <a:solidFill>
                <a:schemeClr val="bg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FE12549-0695-EC42-7AD6-FE71A84F1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740" y="838867"/>
            <a:ext cx="4028017" cy="5724024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3714262D-BA86-B855-46A8-99D666A40062}"/>
              </a:ext>
            </a:extLst>
          </p:cNvPr>
          <p:cNvSpPr txBox="1"/>
          <p:nvPr/>
        </p:nvSpPr>
        <p:spPr>
          <a:xfrm>
            <a:off x="5883030" y="1593650"/>
            <a:ext cx="6164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dirty="0"/>
              <a:t>https://www.budget.gov.hk/2024/chi/pdf/Budget24-25_Chi_Leaflet.pdf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E3E2464-C90B-4ED5-9045-17629B5B0D53}"/>
              </a:ext>
            </a:extLst>
          </p:cNvPr>
          <p:cNvSpPr txBox="1"/>
          <p:nvPr/>
        </p:nvSpPr>
        <p:spPr>
          <a:xfrm>
            <a:off x="5883030" y="1093100"/>
            <a:ext cx="6164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dirty="0"/>
              <a:t>資料來源</a:t>
            </a:r>
            <a:r>
              <a:rPr lang="en-US" altLang="zh-HK" dirty="0"/>
              <a:t>:2024-2025</a:t>
            </a:r>
            <a:r>
              <a:rPr lang="zh-HK" altLang="en-US" dirty="0"/>
              <a:t>財政預算案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F9535F5-66F3-FD66-04ED-BB167340CF65}"/>
              </a:ext>
            </a:extLst>
          </p:cNvPr>
          <p:cNvSpPr txBox="1"/>
          <p:nvPr/>
        </p:nvSpPr>
        <p:spPr>
          <a:xfrm>
            <a:off x="5577159" y="2597286"/>
            <a:ext cx="61666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《</a:t>
            </a:r>
            <a:r>
              <a:rPr lang="zh-HK" altLang="en-US" b="0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基本法</a:t>
            </a:r>
            <a:r>
              <a:rPr lang="en-US" altLang="zh-HK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》</a:t>
            </a:r>
            <a:r>
              <a:rPr lang="zh-HK" altLang="en-US" b="0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第</a:t>
            </a:r>
            <a:r>
              <a:rPr lang="en-US" altLang="zh-HK" b="0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107</a:t>
            </a:r>
            <a:r>
              <a:rPr lang="zh-HK" altLang="en-US" b="0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條</a:t>
            </a:r>
            <a:r>
              <a:rPr lang="zh-HK" alt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規定</a:t>
            </a:r>
            <a:r>
              <a:rPr lang="en-US" altLang="zh-HK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zh-HK" alt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特區政府財政預算“以量入</a:t>
            </a:r>
            <a:r>
              <a:rPr lang="en-US" altLang="zh-HK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zh-HK" alt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為出為原則</a:t>
            </a:r>
            <a:r>
              <a:rPr lang="en-US" altLang="zh-HK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zh-HK" alt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力求收支平衡</a:t>
            </a:r>
            <a:r>
              <a:rPr lang="en-US" altLang="zh-HK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zh-HK" alt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避免赤字</a:t>
            </a:r>
            <a:r>
              <a:rPr lang="en-US" altLang="zh-HK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zh-HK" alt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並與本地生產總值的</a:t>
            </a:r>
            <a:r>
              <a:rPr lang="en-US" altLang="zh-HK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zh-HK" alt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增長率相適應。</a:t>
            </a:r>
            <a:endParaRPr lang="zh-HK" altLang="en-US" dirty="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970D0DA-9E34-347A-F06A-12E02827C1AD}"/>
              </a:ext>
            </a:extLst>
          </p:cNvPr>
          <p:cNvSpPr txBox="1"/>
          <p:nvPr/>
        </p:nvSpPr>
        <p:spPr>
          <a:xfrm>
            <a:off x="5642643" y="3836501"/>
            <a:ext cx="58146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《</a:t>
            </a:r>
            <a:r>
              <a:rPr lang="zh-HK" altLang="en-US" b="0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基本法</a:t>
            </a:r>
            <a:r>
              <a:rPr lang="en-US" altLang="zh-HK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》</a:t>
            </a:r>
            <a:r>
              <a:rPr lang="zh-HK" altLang="en-US" b="0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第</a:t>
            </a:r>
            <a:r>
              <a:rPr lang="en-US" altLang="zh-HK" b="0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108</a:t>
            </a:r>
            <a:r>
              <a:rPr lang="zh-HK" altLang="en-US" b="0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條</a:t>
            </a:r>
            <a:r>
              <a:rPr lang="zh-HK" alt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規定</a:t>
            </a:r>
            <a:r>
              <a:rPr lang="en-US" altLang="zh-HK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,</a:t>
            </a:r>
            <a:r>
              <a:rPr lang="zh-HK" altLang="en-US" b="0" i="0" dirty="0">
                <a:solidFill>
                  <a:srgbClr val="202124"/>
                </a:solidFill>
                <a:effectLst/>
                <a:latin typeface="Google Sans"/>
              </a:rPr>
              <a:t> </a:t>
            </a:r>
            <a:r>
              <a:rPr lang="zh-HK" altLang="en-US" b="0" i="0" dirty="0">
                <a:solidFill>
                  <a:srgbClr val="040C28"/>
                </a:solidFill>
                <a:effectLst/>
                <a:latin typeface="Google Sans"/>
              </a:rPr>
              <a:t>香港特別行政區實行獨立的稅收制度</a:t>
            </a:r>
            <a:r>
              <a:rPr lang="zh-HK" altLang="en-US" b="0" i="0" dirty="0">
                <a:solidFill>
                  <a:srgbClr val="202124"/>
                </a:solidFill>
                <a:effectLst/>
                <a:latin typeface="Google Sans"/>
              </a:rPr>
              <a:t>。 香港特別行政區參照原在香港實行的低稅政策，自行立法規定稅種、稅率、稅收寬免和其他稅務事項。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395317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10</a:t>
            </a:fld>
            <a:endParaRPr kumimoji="1" lang="zh-HK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C9B81D7-66BD-3C8A-3696-D2E078044A71}"/>
              </a:ext>
            </a:extLst>
          </p:cNvPr>
          <p:cNvSpPr txBox="1"/>
          <p:nvPr/>
        </p:nvSpPr>
        <p:spPr>
          <a:xfrm>
            <a:off x="1237208" y="1313934"/>
            <a:ext cx="846278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HK" b="1" i="0" dirty="0">
                <a:solidFill>
                  <a:srgbClr val="000000"/>
                </a:solidFill>
                <a:effectLst/>
                <a:latin typeface="Noto Sans TC"/>
              </a:rPr>
              <a:t>GDP</a:t>
            </a:r>
            <a:r>
              <a:rPr lang="zh-HK" altLang="en-US" b="1" i="0" dirty="0">
                <a:solidFill>
                  <a:srgbClr val="000000"/>
                </a:solidFill>
                <a:effectLst/>
                <a:latin typeface="Noto Sans TC"/>
              </a:rPr>
              <a:t>公式為：</a:t>
            </a:r>
            <a:r>
              <a:rPr lang="en-US" altLang="zh-HK" b="1" i="0" dirty="0">
                <a:solidFill>
                  <a:srgbClr val="000000"/>
                </a:solidFill>
                <a:effectLst/>
                <a:latin typeface="Noto Sans TC"/>
              </a:rPr>
              <a:t>GDP = C + I + G + (X-M)</a:t>
            </a:r>
            <a:r>
              <a:rPr lang="zh-HK" altLang="en-US" b="1" i="0" dirty="0">
                <a:solidFill>
                  <a:srgbClr val="000000"/>
                </a:solidFill>
                <a:effectLst/>
                <a:latin typeface="Noto Sans TC"/>
              </a:rPr>
              <a:t>。</a:t>
            </a:r>
            <a:endParaRPr lang="en-US" altLang="zh-HK" b="1" i="0" dirty="0">
              <a:solidFill>
                <a:srgbClr val="000000"/>
              </a:solidFill>
              <a:effectLst/>
              <a:latin typeface="Noto Sans TC"/>
            </a:endParaRPr>
          </a:p>
          <a:p>
            <a:pPr algn="l"/>
            <a:endParaRPr lang="en-US" altLang="zh-HK" b="1" dirty="0">
              <a:solidFill>
                <a:srgbClr val="000000"/>
              </a:solidFill>
              <a:latin typeface="Noto Sans TC"/>
            </a:endParaRPr>
          </a:p>
          <a:p>
            <a:r>
              <a:rPr lang="zh-HK" altLang="en-US" b="0" i="0" dirty="0">
                <a:solidFill>
                  <a:srgbClr val="000000"/>
                </a:solidFill>
                <a:effectLst/>
                <a:latin typeface="Noto Sans TC"/>
              </a:rPr>
              <a:t>●民間消費支出 </a:t>
            </a:r>
            <a:r>
              <a:rPr lang="en-US" altLang="zh-HK" b="0" i="0" dirty="0">
                <a:solidFill>
                  <a:srgbClr val="000000"/>
                </a:solidFill>
                <a:effectLst/>
                <a:latin typeface="Noto Sans TC"/>
              </a:rPr>
              <a:t>(C)</a:t>
            </a:r>
            <a:r>
              <a:rPr lang="zh-HK" altLang="en-US" b="0" i="0" dirty="0">
                <a:solidFill>
                  <a:srgbClr val="000000"/>
                </a:solidFill>
                <a:effectLst/>
                <a:latin typeface="Noto Sans TC"/>
              </a:rPr>
              <a:t>：一國民眾所有的消費金額加總。</a:t>
            </a:r>
            <a:br>
              <a:rPr lang="zh-HK" altLang="en-US" b="0" i="0" dirty="0">
                <a:solidFill>
                  <a:srgbClr val="000000"/>
                </a:solidFill>
                <a:effectLst/>
                <a:latin typeface="Noto Sans TC"/>
              </a:rPr>
            </a:br>
            <a:r>
              <a:rPr lang="zh-HK" altLang="en-US" b="0" i="0" dirty="0">
                <a:solidFill>
                  <a:srgbClr val="000000"/>
                </a:solidFill>
                <a:effectLst/>
                <a:latin typeface="Noto Sans TC"/>
              </a:rPr>
              <a:t>●固定投資 </a:t>
            </a:r>
            <a:r>
              <a:rPr lang="en-US" altLang="zh-HK" b="0" i="0" dirty="0">
                <a:solidFill>
                  <a:srgbClr val="000000"/>
                </a:solidFill>
                <a:effectLst/>
                <a:latin typeface="Noto Sans TC"/>
              </a:rPr>
              <a:t>(I)</a:t>
            </a:r>
            <a:r>
              <a:rPr lang="zh-HK" altLang="en-US" b="0" i="0" dirty="0">
                <a:solidFill>
                  <a:srgbClr val="000000"/>
                </a:solidFill>
                <a:effectLst/>
                <a:latin typeface="Noto Sans TC"/>
              </a:rPr>
              <a:t>：一國的固定資產投資，為非居住性投資與居住性投資的加總，其中非居住性投資指的是，如機械、廠房；居住性投資指的是，如住宅等。</a:t>
            </a:r>
            <a:br>
              <a:rPr lang="zh-HK" altLang="en-US" b="0" i="0" dirty="0">
                <a:solidFill>
                  <a:srgbClr val="000000"/>
                </a:solidFill>
                <a:effectLst/>
                <a:latin typeface="Noto Sans TC"/>
              </a:rPr>
            </a:br>
            <a:r>
              <a:rPr lang="zh-HK" altLang="en-US" b="0" i="0" dirty="0">
                <a:solidFill>
                  <a:srgbClr val="000000"/>
                </a:solidFill>
                <a:effectLst/>
                <a:latin typeface="Noto Sans TC"/>
              </a:rPr>
              <a:t>●政府支出 </a:t>
            </a:r>
            <a:r>
              <a:rPr lang="en-US" altLang="zh-HK" b="0" i="0" dirty="0">
                <a:solidFill>
                  <a:srgbClr val="000000"/>
                </a:solidFill>
                <a:effectLst/>
                <a:latin typeface="Noto Sans TC"/>
              </a:rPr>
              <a:t>(G)</a:t>
            </a:r>
            <a:r>
              <a:rPr lang="zh-HK" altLang="en-US" b="0" i="0" dirty="0">
                <a:solidFill>
                  <a:srgbClr val="000000"/>
                </a:solidFill>
                <a:effectLst/>
                <a:latin typeface="Noto Sans TC"/>
              </a:rPr>
              <a:t>：一國政府的消費與支出的金額加總。</a:t>
            </a:r>
            <a:br>
              <a:rPr lang="zh-HK" altLang="en-US" b="0" i="0" dirty="0">
                <a:solidFill>
                  <a:srgbClr val="000000"/>
                </a:solidFill>
                <a:effectLst/>
                <a:latin typeface="Noto Sans TC"/>
              </a:rPr>
            </a:br>
            <a:r>
              <a:rPr lang="zh-HK" altLang="en-US" b="0" i="0" dirty="0">
                <a:solidFill>
                  <a:srgbClr val="000000"/>
                </a:solidFill>
                <a:effectLst/>
                <a:latin typeface="Noto Sans TC"/>
              </a:rPr>
              <a:t>●淨出口 </a:t>
            </a:r>
            <a:r>
              <a:rPr lang="en-US" altLang="zh-HK" b="0" i="0" dirty="0">
                <a:solidFill>
                  <a:srgbClr val="000000"/>
                </a:solidFill>
                <a:effectLst/>
                <a:latin typeface="Noto Sans TC"/>
              </a:rPr>
              <a:t>(X-M)</a:t>
            </a:r>
            <a:r>
              <a:rPr lang="zh-HK" altLang="en-US" b="0" i="0" dirty="0">
                <a:solidFill>
                  <a:srgbClr val="000000"/>
                </a:solidFill>
                <a:effectLst/>
                <a:latin typeface="Noto Sans TC"/>
              </a:rPr>
              <a:t>：一國的出口總金額 </a:t>
            </a:r>
            <a:r>
              <a:rPr lang="en-US" altLang="zh-HK" b="0" i="0" dirty="0">
                <a:solidFill>
                  <a:srgbClr val="000000"/>
                </a:solidFill>
                <a:effectLst/>
                <a:latin typeface="Noto Sans TC"/>
              </a:rPr>
              <a:t>(X)</a:t>
            </a:r>
            <a:r>
              <a:rPr lang="zh-HK" altLang="en-US" b="0" i="0" dirty="0">
                <a:solidFill>
                  <a:srgbClr val="000000"/>
                </a:solidFill>
                <a:effectLst/>
                <a:latin typeface="Noto Sans TC"/>
              </a:rPr>
              <a:t>，減掉進口總金額 </a:t>
            </a:r>
            <a:r>
              <a:rPr lang="en-US" altLang="zh-HK" b="0" i="0" dirty="0">
                <a:solidFill>
                  <a:srgbClr val="000000"/>
                </a:solidFill>
                <a:effectLst/>
                <a:latin typeface="Noto Sans TC"/>
              </a:rPr>
              <a:t>(M)</a:t>
            </a:r>
            <a:r>
              <a:rPr lang="zh-HK" altLang="en-US" b="0" i="0" dirty="0">
                <a:solidFill>
                  <a:srgbClr val="000000"/>
                </a:solidFill>
                <a:effectLst/>
                <a:latin typeface="Noto Sans TC"/>
              </a:rPr>
              <a:t>，也就是淨出口額</a:t>
            </a:r>
            <a:endParaRPr lang="en-US" altLang="zh-HK" b="0" i="0" dirty="0">
              <a:solidFill>
                <a:srgbClr val="000000"/>
              </a:solidFill>
              <a:effectLst/>
              <a:latin typeface="Noto Sans TC"/>
            </a:endParaRPr>
          </a:p>
          <a:p>
            <a:endParaRPr lang="en-US" altLang="zh-HK" dirty="0">
              <a:solidFill>
                <a:srgbClr val="000000"/>
              </a:solidFill>
              <a:latin typeface="Noto Sans TC"/>
            </a:endParaRPr>
          </a:p>
          <a:p>
            <a:endParaRPr lang="en-US" altLang="zh-HK" b="0" i="0" dirty="0">
              <a:solidFill>
                <a:srgbClr val="000000"/>
              </a:solidFill>
              <a:effectLst/>
              <a:latin typeface="Noto Sans TC"/>
            </a:endParaRPr>
          </a:p>
          <a:p>
            <a:endParaRPr lang="en-US" altLang="zh-HK" dirty="0">
              <a:solidFill>
                <a:srgbClr val="000000"/>
              </a:solidFill>
              <a:latin typeface="Noto Sans TC"/>
            </a:endParaRPr>
          </a:p>
          <a:p>
            <a:endParaRPr lang="en-US" altLang="zh-HK" dirty="0">
              <a:effectLst/>
              <a:latin typeface="PingFang HK" panose="020B0400000000000000" pitchFamily="34" charset="-120"/>
              <a:ea typeface="PingFang HK" panose="020B0400000000000000" pitchFamily="34" charset="-120"/>
            </a:endParaRPr>
          </a:p>
          <a:p>
            <a:r>
              <a:rPr lang="zh-HK" altLang="en-US" dirty="0">
                <a:effectLst/>
                <a:latin typeface="Helvetica Neue" panose="02000503000000020004" pitchFamily="2" charset="0"/>
              </a:rPr>
              <a:t>北部都會區，</a:t>
            </a:r>
            <a:r>
              <a:rPr lang="zh-HK" altLang="en-US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交椅洲人工島</a:t>
            </a:r>
            <a:endParaRPr lang="en-US" altLang="zh-HK" b="0" i="0" dirty="0">
              <a:solidFill>
                <a:srgbClr val="000000"/>
              </a:solidFill>
              <a:effectLst/>
              <a:latin typeface="Noto Sans TC"/>
            </a:endParaRPr>
          </a:p>
          <a:p>
            <a:endParaRPr lang="zh-HK" altLang="en-US" b="0" i="0" dirty="0">
              <a:solidFill>
                <a:srgbClr val="000000"/>
              </a:solidFill>
              <a:effectLst/>
              <a:latin typeface="Noto Sans TC"/>
            </a:endParaRPr>
          </a:p>
          <a:p>
            <a:r>
              <a:rPr lang="zh-HK" altLang="en-US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交椅洲人工島</a:t>
            </a:r>
            <a:r>
              <a:rPr lang="zh-HK" alt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推遲</a:t>
            </a:r>
            <a:br>
              <a:rPr lang="en-US" altLang="zh-HK" dirty="0">
                <a:latin typeface="PingFang HK" panose="020B0400000000000000" pitchFamily="34" charset="-120"/>
                <a:ea typeface="PingFang HK" panose="020B0400000000000000" pitchFamily="34" charset="-120"/>
              </a:rPr>
            </a:br>
            <a:r>
              <a:rPr lang="zh-HK" altLang="en-US" dirty="0"/>
              <a:t>政府去年底發表「明日大嶼」交椅洲人工島項目的最新造價估算為</a:t>
            </a:r>
            <a:r>
              <a:rPr lang="en-US" altLang="zh-HK" dirty="0"/>
              <a:t>5800</a:t>
            </a:r>
            <a:r>
              <a:rPr lang="zh-HK" altLang="en-US" dirty="0"/>
              <a:t>億。原文網址</a:t>
            </a:r>
            <a:r>
              <a:rPr lang="en-US" altLang="zh-HK" dirty="0"/>
              <a:t>: </a:t>
            </a:r>
            <a:r>
              <a:rPr lang="zh-HK" altLang="en-US" dirty="0"/>
              <a:t>交椅洲人工島｜甯漢豪指</a:t>
            </a:r>
            <a:r>
              <a:rPr lang="en-US" altLang="zh-HK" dirty="0"/>
              <a:t>5800</a:t>
            </a:r>
            <a:r>
              <a:rPr lang="zh-HK" altLang="en-US" dirty="0"/>
              <a:t>億屬初步估算　分</a:t>
            </a:r>
            <a:r>
              <a:rPr lang="en-US" altLang="zh-HK" dirty="0"/>
              <a:t>20</a:t>
            </a:r>
            <a:r>
              <a:rPr lang="zh-HK" altLang="en-US" dirty="0"/>
              <a:t>年攤分目標不超支</a:t>
            </a:r>
            <a:endParaRPr lang="zh-HK" altLang="en-US" dirty="0">
              <a:effectLst/>
              <a:latin typeface="PingFang HK" panose="020B0400000000000000" pitchFamily="34" charset="-120"/>
              <a:ea typeface="PingFang HK" panose="020B0400000000000000" pitchFamily="34" charset="-120"/>
            </a:endParaRPr>
          </a:p>
          <a:p>
            <a:pPr algn="l"/>
            <a:endParaRPr lang="zh-HK" altLang="en-US" b="1" i="0" dirty="0">
              <a:solidFill>
                <a:srgbClr val="000000"/>
              </a:solidFill>
              <a:effectLst/>
              <a:latin typeface="Noto Sans TC"/>
            </a:endParaRPr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DF7E3996-A826-8155-B23F-AB3A3CE57180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>
                <a:solidFill>
                  <a:schemeClr val="bg1"/>
                </a:solidFill>
              </a:rPr>
              <a:t>財政預算案</a:t>
            </a:r>
            <a:endParaRPr kumimoji="1" lang="zh-HK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188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11</a:t>
            </a:fld>
            <a:endParaRPr kumimoji="1" lang="zh-HK" altLang="en-US"/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DF7E3996-A826-8155-B23F-AB3A3CE57180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>
                <a:solidFill>
                  <a:schemeClr val="bg1"/>
                </a:solidFill>
              </a:rPr>
              <a:t>財政預算案</a:t>
            </a:r>
            <a:endParaRPr kumimoji="1" lang="zh-HK" altLang="en-US" sz="3200" dirty="0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8226E68-B759-1A2E-90CE-57429DB78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629" y="457200"/>
            <a:ext cx="4535202" cy="627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12</a:t>
            </a:fld>
            <a:endParaRPr kumimoji="1" lang="zh-HK" altLang="en-US"/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DF7E3996-A826-8155-B23F-AB3A3CE57180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>
                <a:solidFill>
                  <a:schemeClr val="bg1"/>
                </a:solidFill>
              </a:rPr>
              <a:t>財政預算案</a:t>
            </a:r>
            <a:endParaRPr kumimoji="1" lang="zh-HK" altLang="en-US" sz="3200" dirty="0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DF8BC36-DA79-F3C8-F79A-FE48B17DC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0219" y="822241"/>
            <a:ext cx="5357242" cy="603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57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13</a:t>
            </a:fld>
            <a:endParaRPr kumimoji="1" lang="zh-HK" altLang="en-US"/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DF7E3996-A826-8155-B23F-AB3A3CE57180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>
                <a:solidFill>
                  <a:schemeClr val="bg1"/>
                </a:solidFill>
              </a:rPr>
              <a:t>財政預算案</a:t>
            </a:r>
            <a:endParaRPr kumimoji="1" lang="zh-HK" altLang="en-US" sz="3200" dirty="0">
              <a:solidFill>
                <a:schemeClr val="bg1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6C364D0-2632-4C66-20E3-77F52302C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9361" y="768374"/>
            <a:ext cx="4771253" cy="608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73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14</a:t>
            </a:fld>
            <a:endParaRPr kumimoji="1" lang="zh-HK" altLang="en-US"/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DF7E3996-A826-8155-B23F-AB3A3CE57180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>
                <a:solidFill>
                  <a:schemeClr val="bg1"/>
                </a:solidFill>
              </a:rPr>
              <a:t>財政預算案</a:t>
            </a:r>
            <a:endParaRPr kumimoji="1" lang="zh-HK" altLang="en-US" sz="3200" dirty="0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348904B-D7D3-3E2D-3E31-6EB6E41F8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5" y="802963"/>
            <a:ext cx="5798089" cy="6055037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22711196-1A89-0DD6-5D25-BA4D9378E278}"/>
              </a:ext>
            </a:extLst>
          </p:cNvPr>
          <p:cNvSpPr txBox="1"/>
          <p:nvPr/>
        </p:nvSpPr>
        <p:spPr>
          <a:xfrm>
            <a:off x="6096000" y="1044563"/>
            <a:ext cx="54483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陳茂波指，香港的債券發行一直在亞洲處於領先地位，國際債券的發行量在亞洲區已連續</a:t>
            </a:r>
            <a:r>
              <a:rPr lang="en-US" altLang="zh-HK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7</a:t>
            </a:r>
            <a:r>
              <a:rPr lang="zh-HK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年排名第一。去年預算案建議將「政府綠色債券計劃」涵蓋的範疇擴大至可持續金融項目，並成立「基礎建設債券計劃」，為基建項目融資，讓惠及經濟民生的項目早日落成。政府會將這兩項計劃的合共借款上限訂為</a:t>
            </a:r>
            <a:r>
              <a:rPr lang="en-US" altLang="zh-HK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5000</a:t>
            </a:r>
            <a:r>
              <a:rPr lang="zh-HK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億元，以增加額度調配的靈活性，集資所得將撥入基本工程儲備基金，投資於有利長遠發展的項目。這兩項計劃將逐步取代現時的「政府債券計劃」。</a:t>
            </a:r>
            <a:endParaRPr lang="zh-HK" altLang="en-US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F0C027F-DDE5-E447-D99F-648EDB1945A5}"/>
              </a:ext>
            </a:extLst>
          </p:cNvPr>
          <p:cNvSpPr txBox="1"/>
          <p:nvPr/>
        </p:nvSpPr>
        <p:spPr>
          <a:xfrm>
            <a:off x="6096000" y="4115955"/>
            <a:ext cx="60484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b="0" i="0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面對龐大財政赤字和樓市低迷，香港政府仍無意叫停大型的填海及北部都會區髮長計畫，反而是加大發行債劵額度，新一個財政年度將發債 </a:t>
            </a:r>
            <a:r>
              <a:rPr lang="en-US" altLang="zh-HK" b="0" i="0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1200</a:t>
            </a:r>
            <a:r>
              <a:rPr lang="zh-HK" altLang="en-US" b="0" i="0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億港元，連同過往的發債總額超逾政府債券計畫下的</a:t>
            </a:r>
            <a:r>
              <a:rPr lang="en-US" altLang="zh-HK" b="0" i="0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3000</a:t>
            </a:r>
            <a:r>
              <a:rPr lang="zh-HK" altLang="en-US" b="0" i="0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億元借款上限。不過，港府同時宣布，會以新的債劵計畫逐步取代原債券計畫，並把借款上限大幅上調六成七至 </a:t>
            </a:r>
            <a:r>
              <a:rPr lang="en-US" altLang="zh-HK" b="0" i="0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5000</a:t>
            </a:r>
            <a:r>
              <a:rPr lang="zh-HK" altLang="en-US" b="0" i="0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億元。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7586521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15</a:t>
            </a:fld>
            <a:endParaRPr kumimoji="1" lang="zh-HK" altLang="en-US"/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DF7E3996-A826-8155-B23F-AB3A3CE57180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>
                <a:solidFill>
                  <a:schemeClr val="bg1"/>
                </a:solidFill>
              </a:rPr>
              <a:t>財政預算案</a:t>
            </a:r>
            <a:endParaRPr kumimoji="1" lang="zh-HK" altLang="en-US" sz="3200" dirty="0">
              <a:solidFill>
                <a:schemeClr val="bg1"/>
              </a:solidFill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C91F3FAD-23F6-2291-7FC6-753B1DE150EE}"/>
              </a:ext>
            </a:extLst>
          </p:cNvPr>
          <p:cNvSpPr txBox="1"/>
          <p:nvPr/>
        </p:nvSpPr>
        <p:spPr>
          <a:xfrm>
            <a:off x="223289" y="3129867"/>
            <a:ext cx="7854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b="0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香港發債</a:t>
            </a:r>
            <a:r>
              <a:rPr lang="en-US" altLang="zh-HK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1200</a:t>
            </a:r>
            <a:r>
              <a:rPr lang="zh-HK" alt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億，債務</a:t>
            </a:r>
            <a:r>
              <a:rPr lang="zh-HK" altLang="en-US" b="0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佔</a:t>
            </a:r>
            <a:r>
              <a:rPr lang="en-US" altLang="zh-HK" b="0" i="0" dirty="0">
                <a:solidFill>
                  <a:srgbClr val="EA4335"/>
                </a:solidFill>
                <a:effectLst/>
                <a:latin typeface="arial" panose="020B0604020202020204" pitchFamily="34" charset="0"/>
              </a:rPr>
              <a:t>GDP</a:t>
            </a:r>
            <a:r>
              <a:rPr lang="zh-HK" alt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的比例在</a:t>
            </a:r>
            <a:r>
              <a:rPr lang="en-US" altLang="zh-HK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zh-HK" alt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年內倍增到</a:t>
            </a:r>
            <a:r>
              <a:rPr lang="en-US" altLang="zh-HK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9</a:t>
            </a:r>
            <a:r>
              <a:rPr lang="zh-HK" altLang="en-US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至</a:t>
            </a:r>
            <a:r>
              <a:rPr lang="en-US" altLang="zh-HK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13%</a:t>
            </a:r>
            <a:endParaRPr lang="zh-HK" altLang="en-US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E5E27EFC-B841-A55F-5189-9DECFBFF273E}"/>
              </a:ext>
            </a:extLst>
          </p:cNvPr>
          <p:cNvSpPr txBox="1"/>
          <p:nvPr/>
        </p:nvSpPr>
        <p:spPr>
          <a:xfrm>
            <a:off x="223289" y="1044563"/>
            <a:ext cx="107315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2020</a:t>
            </a:r>
            <a:r>
              <a:rPr lang="zh-HK" altLang="en-US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年</a:t>
            </a:r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IMF</a:t>
            </a:r>
            <a:r>
              <a:rPr lang="zh-HK" altLang="en-US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對日本債務佔日本</a:t>
            </a:r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GDP</a:t>
            </a:r>
            <a:r>
              <a:rPr lang="zh-HK" altLang="en-US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的比重進行了調查，數據顯示：</a:t>
            </a:r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1991</a:t>
            </a:r>
            <a:r>
              <a:rPr lang="zh-HK" altLang="en-US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年，日本債務佔</a:t>
            </a:r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GDP</a:t>
            </a:r>
            <a:r>
              <a:rPr lang="zh-HK" altLang="en-US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的比重為</a:t>
            </a:r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63%</a:t>
            </a:r>
            <a:r>
              <a:rPr lang="zh-HK" altLang="en-US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，之後逐年攀升，而到了</a:t>
            </a:r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2019</a:t>
            </a:r>
            <a:r>
              <a:rPr lang="zh-HK" altLang="en-US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年，日本債務總額佔</a:t>
            </a:r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GDP</a:t>
            </a:r>
            <a:r>
              <a:rPr lang="zh-HK" altLang="en-US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的比重約為</a:t>
            </a:r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240%</a:t>
            </a:r>
            <a:r>
              <a:rPr lang="zh-HK" altLang="en-US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。</a:t>
            </a:r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2020</a:t>
            </a:r>
            <a:r>
              <a:rPr lang="zh-HK" altLang="en-US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年，日本債務總額繼續增長，這一比例已達</a:t>
            </a:r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267%</a:t>
            </a:r>
            <a:r>
              <a:rPr lang="zh-HK" altLang="en-US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。而且根據</a:t>
            </a:r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IMF</a:t>
            </a:r>
            <a:r>
              <a:rPr lang="zh-HK" altLang="en-US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預測，在未來的五年裏，日本債務總額佔據</a:t>
            </a:r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GDP</a:t>
            </a:r>
            <a:r>
              <a:rPr lang="zh-HK" altLang="en-US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的比重不會低於</a:t>
            </a:r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266%</a:t>
            </a:r>
            <a:r>
              <a:rPr lang="zh-HK" altLang="en-US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。</a:t>
            </a:r>
          </a:p>
          <a:p>
            <a:pPr algn="l"/>
            <a:r>
              <a:rPr lang="zh-HK" altLang="en-US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同樣是發達國家的美國，其債務佔據</a:t>
            </a:r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GDP</a:t>
            </a:r>
            <a:r>
              <a:rPr lang="zh-HK" altLang="en-US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的</a:t>
            </a:r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130%</a:t>
            </a:r>
            <a:r>
              <a:rPr lang="zh-HK" altLang="en-US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；法國為</a:t>
            </a:r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120%</a:t>
            </a:r>
            <a:r>
              <a:rPr lang="zh-HK" altLang="en-US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；英國為</a:t>
            </a:r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108%</a:t>
            </a:r>
            <a:r>
              <a:rPr lang="zh-HK" altLang="en-US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；而德國債務佔</a:t>
            </a:r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GDP</a:t>
            </a:r>
            <a:r>
              <a:rPr lang="zh-HK" altLang="en-US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的比重僅有</a:t>
            </a:r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73.2%</a:t>
            </a:r>
            <a:r>
              <a:rPr lang="zh-HK" altLang="en-US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。由此可見，日本在發達國家中債務負擔之高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FA2BAA5B-97D1-4464-573F-38C1CBF44E4E}"/>
              </a:ext>
            </a:extLst>
          </p:cNvPr>
          <p:cNvSpPr txBox="1"/>
          <p:nvPr/>
        </p:nvSpPr>
        <p:spPr>
          <a:xfrm>
            <a:off x="223289" y="3499199"/>
            <a:ext cx="6159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b="0" i="0" dirty="0">
                <a:solidFill>
                  <a:srgbClr val="202124"/>
                </a:solidFill>
                <a:effectLst/>
                <a:latin typeface="Google Sans"/>
              </a:rPr>
              <a:t>在全球位於低水平，與亞洲發達城市和國家比較也很低</a:t>
            </a:r>
            <a:endParaRPr lang="zh-HK" altLang="en-US" dirty="0"/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0E229FFD-ACDE-19B7-70D6-F5B2BA270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88" y="3830177"/>
            <a:ext cx="4234411" cy="234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221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16</a:t>
            </a:fld>
            <a:endParaRPr kumimoji="1" lang="zh-HK" altLang="en-US"/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DF7E3996-A826-8155-B23F-AB3A3CE57180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>
                <a:solidFill>
                  <a:schemeClr val="bg1"/>
                </a:solidFill>
              </a:rPr>
              <a:t>財政預算案</a:t>
            </a:r>
            <a:endParaRPr kumimoji="1" lang="zh-HK" altLang="en-US" sz="3200" dirty="0">
              <a:solidFill>
                <a:schemeClr val="bg1"/>
              </a:solidFill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0E229FFD-ACDE-19B7-70D6-F5B2BA270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88" y="1386093"/>
            <a:ext cx="8641312" cy="479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57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17</a:t>
            </a:fld>
            <a:endParaRPr kumimoji="1" lang="zh-HK" altLang="en-US"/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DF7E3996-A826-8155-B23F-AB3A3CE57180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>
                <a:solidFill>
                  <a:schemeClr val="bg1"/>
                </a:solidFill>
              </a:rPr>
              <a:t>財政預算案</a:t>
            </a:r>
            <a:endParaRPr kumimoji="1" lang="zh-HK" altLang="en-US" sz="3200" dirty="0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348904B-D7D3-3E2D-3E31-6EB6E41F8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5" y="802963"/>
            <a:ext cx="5798089" cy="6055037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22711196-1A89-0DD6-5D25-BA4D9378E278}"/>
              </a:ext>
            </a:extLst>
          </p:cNvPr>
          <p:cNvSpPr txBox="1"/>
          <p:nvPr/>
        </p:nvSpPr>
        <p:spPr>
          <a:xfrm>
            <a:off x="6096000" y="1044563"/>
            <a:ext cx="54483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陳茂波指，香港的債券發行一直在亞洲處於領先地位，國際債券的發行量在亞洲區已連續</a:t>
            </a:r>
            <a:r>
              <a:rPr lang="en-US" altLang="zh-HK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7</a:t>
            </a:r>
            <a:r>
              <a:rPr lang="zh-HK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年排名第一。去年預算案建議將「政府綠色債券計劃」涵蓋的範疇擴大至可持續金融項目，並成立「基礎建設債券計劃」，為基建項目融資，讓惠及經濟民生的項目早日落成。政府會將這兩項計劃的合共借款上限訂為</a:t>
            </a:r>
            <a:r>
              <a:rPr lang="en-US" altLang="zh-HK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5000</a:t>
            </a:r>
            <a:r>
              <a:rPr lang="zh-HK" altLang="en-US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億元，以增加額度調配的靈活性，集資所得將撥入基本工程儲備基金，投資於有利長遠發展的項目。這兩項計劃將逐步取代現時的「政府債券計劃」。</a:t>
            </a:r>
            <a:endParaRPr lang="zh-HK" altLang="en-US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F0C027F-DDE5-E447-D99F-648EDB1945A5}"/>
              </a:ext>
            </a:extLst>
          </p:cNvPr>
          <p:cNvSpPr txBox="1"/>
          <p:nvPr/>
        </p:nvSpPr>
        <p:spPr>
          <a:xfrm>
            <a:off x="6096000" y="4115955"/>
            <a:ext cx="60484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b="0" i="0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面對龐大財政赤字和樓市低迷，香港政府仍無意叫停大型的填海及北部都會區髮長計畫，反而是加大發行債劵額度，新一個財政年度將發債 </a:t>
            </a:r>
            <a:r>
              <a:rPr lang="en-US" altLang="zh-HK" b="0" i="0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1200</a:t>
            </a:r>
            <a:r>
              <a:rPr lang="zh-HK" altLang="en-US" b="0" i="0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億港元，連同過往的發債總額超逾政府債券計畫下的</a:t>
            </a:r>
            <a:r>
              <a:rPr lang="en-US" altLang="zh-HK" b="0" i="0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3000</a:t>
            </a:r>
            <a:r>
              <a:rPr lang="zh-HK" altLang="en-US" b="0" i="0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億元借款上限。不過，港府同時宣布，會以新的債劵計畫逐步取代原債券計畫，並把借款上限大幅上調六成七至 </a:t>
            </a:r>
            <a:r>
              <a:rPr lang="en-US" altLang="zh-HK" b="0" i="0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5000</a:t>
            </a:r>
            <a:r>
              <a:rPr lang="zh-HK" altLang="en-US" b="0" i="0" dirty="0">
                <a:solidFill>
                  <a:srgbClr val="313131"/>
                </a:solidFill>
                <a:effectLst/>
                <a:latin typeface="Roboto" panose="02000000000000000000" pitchFamily="2" charset="0"/>
              </a:rPr>
              <a:t>億元。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58765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18</a:t>
            </a:fld>
            <a:endParaRPr kumimoji="1" lang="zh-HK" altLang="en-US"/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DF7E3996-A826-8155-B23F-AB3A3CE57180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>
                <a:solidFill>
                  <a:schemeClr val="bg1"/>
                </a:solidFill>
              </a:rPr>
              <a:t>財政預算案</a:t>
            </a:r>
            <a:endParaRPr kumimoji="1" lang="zh-HK" altLang="en-US" sz="3200" dirty="0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A7699C5-FD7C-4474-2418-9F1A191ED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750" y="865572"/>
            <a:ext cx="5784850" cy="589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90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19</a:t>
            </a:fld>
            <a:endParaRPr kumimoji="1" lang="zh-HK" altLang="en-US"/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DF7E3996-A826-8155-B23F-AB3A3CE57180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>
                <a:solidFill>
                  <a:schemeClr val="bg1"/>
                </a:solidFill>
              </a:rPr>
              <a:t>財政預算案</a:t>
            </a:r>
            <a:endParaRPr kumimoji="1" lang="zh-HK" altLang="en-US" sz="3200" dirty="0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44BA0F0-6CD5-ACED-A102-9C1865847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800" y="790062"/>
            <a:ext cx="6062549" cy="595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22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2</a:t>
            </a:fld>
            <a:endParaRPr kumimoji="1" lang="zh-HK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895F2CD-ED78-9A08-C293-1FD408176332}"/>
              </a:ext>
            </a:extLst>
          </p:cNvPr>
          <p:cNvSpPr txBox="1"/>
          <p:nvPr/>
        </p:nvSpPr>
        <p:spPr>
          <a:xfrm>
            <a:off x="538186" y="1318139"/>
            <a:ext cx="1111562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HK" altLang="en-US" u="sng" kern="0" dirty="0">
                <a:latin typeface="AppleSystemUIFont"/>
                <a:ea typeface="新細明體" panose="02020500000000000000" pitchFamily="18" charset="-120"/>
              </a:rPr>
              <a:t>最新的財政預算案，講</a:t>
            </a:r>
            <a:r>
              <a:rPr lang="en-US" altLang="zh-HK" u="sng" kern="0" dirty="0">
                <a:latin typeface="AppleSystemUIFont"/>
                <a:ea typeface="新細明體" panose="02020500000000000000" pitchFamily="18" charset="-120"/>
              </a:rPr>
              <a:t>d</a:t>
            </a:r>
            <a:r>
              <a:rPr lang="zh-HK" altLang="en-US" u="sng" kern="0" dirty="0">
                <a:latin typeface="AppleSystemUIFont"/>
                <a:ea typeface="新細明體" panose="02020500000000000000" pitchFamily="18" charset="-120"/>
              </a:rPr>
              <a:t>咩</a:t>
            </a:r>
            <a:r>
              <a:rPr lang="en-US" altLang="zh-HK" u="sng" kern="0" dirty="0">
                <a:latin typeface="AppleSystemUIFont"/>
                <a:ea typeface="新細明體" panose="02020500000000000000" pitchFamily="18" charset="-120"/>
              </a:rPr>
              <a:t>? </a:t>
            </a:r>
            <a:r>
              <a:rPr lang="zh-HK" altLang="en-US" u="sng" kern="0" dirty="0">
                <a:latin typeface="AppleSystemUIFont"/>
                <a:ea typeface="新細明體" panose="02020500000000000000" pitchFamily="18" charset="-120"/>
              </a:rPr>
              <a:t>評價一下</a:t>
            </a:r>
            <a:endParaRPr lang="en-US" altLang="zh-HK" u="sng" kern="0" dirty="0">
              <a:latin typeface="AppleSystemUIFont"/>
              <a:ea typeface="新細明體" panose="02020500000000000000" pitchFamily="18" charset="-120"/>
            </a:endParaRPr>
          </a:p>
          <a:p>
            <a:endParaRPr lang="en-US" altLang="zh-HK" u="sng" kern="0" dirty="0">
              <a:latin typeface="AppleSystemUIFont"/>
              <a:ea typeface="新細明體" panose="02020500000000000000" pitchFamily="18" charset="-120"/>
            </a:endParaRPr>
          </a:p>
          <a:p>
            <a:r>
              <a:rPr lang="zh-HK" altLang="en-US" u="sng" kern="0" dirty="0">
                <a:latin typeface="AppleSystemUIFont"/>
                <a:ea typeface="新細明體" panose="02020500000000000000" pitchFamily="18" charset="-120"/>
              </a:rPr>
              <a:t>你覺得最新最新的財政預算案好唔好</a:t>
            </a:r>
            <a:r>
              <a:rPr lang="en-US" altLang="zh-HK" u="sng" kern="0" dirty="0">
                <a:latin typeface="AppleSystemUIFont"/>
                <a:ea typeface="新細明體" panose="02020500000000000000" pitchFamily="18" charset="-120"/>
              </a:rPr>
              <a:t>?</a:t>
            </a:r>
          </a:p>
          <a:p>
            <a:endParaRPr lang="en-US" altLang="zh-HK" u="sng" kern="0" dirty="0">
              <a:effectLst/>
              <a:latin typeface="AppleSystemUIFont"/>
              <a:ea typeface="新細明體" panose="02020500000000000000" pitchFamily="18" charset="-120"/>
            </a:endParaRPr>
          </a:p>
          <a:p>
            <a:r>
              <a:rPr lang="en-US" altLang="zh-HK" u="sng" kern="0" dirty="0">
                <a:latin typeface="AppleSystemUIFont"/>
                <a:ea typeface="新細明體" panose="02020500000000000000" pitchFamily="18" charset="-120"/>
              </a:rPr>
              <a:t>(</a:t>
            </a:r>
            <a:r>
              <a:rPr lang="zh-HK" altLang="en-US" u="sng" kern="0" dirty="0">
                <a:latin typeface="AppleSystemUIFont"/>
                <a:ea typeface="新細明體" panose="02020500000000000000" pitchFamily="18" charset="-120"/>
              </a:rPr>
              <a:t>追問</a:t>
            </a:r>
            <a:r>
              <a:rPr lang="en-US" altLang="zh-HK" u="sng" kern="0" dirty="0">
                <a:latin typeface="AppleSystemUIFont"/>
                <a:ea typeface="新細明體" panose="02020500000000000000" pitchFamily="18" charset="-120"/>
              </a:rPr>
              <a:t>) </a:t>
            </a:r>
            <a:r>
              <a:rPr lang="zh-HK" altLang="en-US" u="sng" kern="0" dirty="0">
                <a:latin typeface="AppleSystemUIFont"/>
                <a:ea typeface="新細明體" panose="02020500000000000000" pitchFamily="18" charset="-120"/>
              </a:rPr>
              <a:t>你讚唔讚成公務員減人工</a:t>
            </a:r>
            <a:r>
              <a:rPr lang="en-US" altLang="zh-HK" u="sng" kern="0" dirty="0">
                <a:latin typeface="AppleSystemUIFont"/>
                <a:ea typeface="新細明體" panose="02020500000000000000" pitchFamily="18" charset="-120"/>
              </a:rPr>
              <a:t>?</a:t>
            </a:r>
            <a:endParaRPr lang="zh-HK" altLang="en-US" dirty="0">
              <a:effectLst/>
              <a:latin typeface="PingFang HK" panose="020B0400000000000000" pitchFamily="34" charset="-120"/>
              <a:ea typeface="PingFang HK" panose="020B0400000000000000" pitchFamily="34" charset="-120"/>
            </a:endParaRPr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31D3E160-DE46-980E-B925-68BFA18B91F2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 dirty="0">
                <a:solidFill>
                  <a:schemeClr val="bg1"/>
                </a:solidFill>
              </a:rPr>
              <a:t>財政預算案</a:t>
            </a:r>
          </a:p>
        </p:txBody>
      </p:sp>
    </p:spTree>
    <p:extLst>
      <p:ext uri="{BB962C8B-B14F-4D97-AF65-F5344CB8AC3E}">
        <p14:creationId xmlns:p14="http://schemas.microsoft.com/office/powerpoint/2010/main" val="4090643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20</a:t>
            </a:fld>
            <a:endParaRPr kumimoji="1" lang="zh-HK" altLang="en-US"/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DF7E3996-A826-8155-B23F-AB3A3CE57180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>
                <a:solidFill>
                  <a:schemeClr val="bg1"/>
                </a:solidFill>
              </a:rPr>
              <a:t>財政預算案</a:t>
            </a:r>
            <a:endParaRPr kumimoji="1" lang="zh-HK" altLang="en-US" sz="3200" dirty="0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4825338-C95A-477B-6734-E028DAC51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492" y="790062"/>
            <a:ext cx="5608742" cy="606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53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21</a:t>
            </a:fld>
            <a:endParaRPr kumimoji="1" lang="zh-HK" altLang="en-US"/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DF7E3996-A826-8155-B23F-AB3A3CE57180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>
                <a:solidFill>
                  <a:schemeClr val="bg1"/>
                </a:solidFill>
              </a:rPr>
              <a:t>財政預算案</a:t>
            </a:r>
            <a:endParaRPr kumimoji="1" lang="zh-HK" altLang="en-US" sz="3200" dirty="0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51DDAA5-E499-58E0-C069-A49A9E02E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76" y="882872"/>
            <a:ext cx="5943733" cy="5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13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22</a:t>
            </a:fld>
            <a:endParaRPr kumimoji="1" lang="zh-HK" altLang="en-US"/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DF7E3996-A826-8155-B23F-AB3A3CE57180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>
                <a:solidFill>
                  <a:schemeClr val="bg1"/>
                </a:solidFill>
              </a:rPr>
              <a:t>財政預算案</a:t>
            </a:r>
            <a:endParaRPr kumimoji="1" lang="zh-HK" altLang="en-US" sz="3200" dirty="0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3311F1D-187E-D9FD-B4FE-5C456292A4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149" y="790063"/>
            <a:ext cx="6679585" cy="601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35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23</a:t>
            </a:fld>
            <a:endParaRPr kumimoji="1" lang="zh-HK" altLang="en-US"/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DF7E3996-A826-8155-B23F-AB3A3CE57180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>
                <a:solidFill>
                  <a:schemeClr val="bg1"/>
                </a:solidFill>
              </a:rPr>
              <a:t>財政預算案</a:t>
            </a:r>
            <a:endParaRPr kumimoji="1" lang="zh-HK" altLang="en-US" sz="3200" dirty="0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D237357-DD00-764E-34AA-2E6CDFD3C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863" y="11602"/>
            <a:ext cx="5037736" cy="684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94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24</a:t>
            </a:fld>
            <a:endParaRPr kumimoji="1" lang="zh-HK" altLang="en-US"/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DF7E3996-A826-8155-B23F-AB3A3CE57180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>
                <a:solidFill>
                  <a:schemeClr val="bg1"/>
                </a:solidFill>
              </a:rPr>
              <a:t>財政預算案</a:t>
            </a:r>
            <a:endParaRPr kumimoji="1" lang="zh-HK" altLang="en-US" sz="3200" dirty="0">
              <a:solidFill>
                <a:schemeClr val="bg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3AEFF1C-DAD1-79B4-3590-B3804E3A8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000" y="1093100"/>
            <a:ext cx="2664554" cy="576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11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25</a:t>
            </a:fld>
            <a:endParaRPr kumimoji="1" lang="zh-HK" altLang="en-US"/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DF7E3996-A826-8155-B23F-AB3A3CE57180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>
                <a:solidFill>
                  <a:schemeClr val="bg1"/>
                </a:solidFill>
              </a:rPr>
              <a:t>財政預算案</a:t>
            </a:r>
            <a:endParaRPr kumimoji="1" lang="zh-HK" altLang="en-US" sz="3200" dirty="0">
              <a:solidFill>
                <a:schemeClr val="bg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2899C2F-FF6A-732F-9D16-7BE2CFB30051}"/>
              </a:ext>
            </a:extLst>
          </p:cNvPr>
          <p:cNvSpPr txBox="1"/>
          <p:nvPr/>
        </p:nvSpPr>
        <p:spPr>
          <a:xfrm>
            <a:off x="205704" y="1104926"/>
            <a:ext cx="107315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HK" alt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現政府現時全年招聘職位</a:t>
            </a:r>
            <a:r>
              <a:rPr lang="en-US" altLang="zh-HK" dirty="0">
                <a:latin typeface="PingFang HK" panose="020B0400000000000000" pitchFamily="34" charset="-120"/>
                <a:ea typeface="PingFang HK" panose="020B0400000000000000" pitchFamily="34" charset="-120"/>
              </a:rPr>
              <a:t>(</a:t>
            </a:r>
            <a:r>
              <a:rPr lang="zh-HK" alt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只顯示現有課程及招聘進行中</a:t>
            </a:r>
            <a:r>
              <a:rPr lang="en-US" altLang="zh-HK" dirty="0">
                <a:latin typeface="PingFang HK" panose="020B0400000000000000" pitchFamily="34" charset="-120"/>
                <a:ea typeface="PingFang HK" panose="020B0400000000000000" pitchFamily="34" charset="-120"/>
              </a:rPr>
              <a:t>): :</a:t>
            </a:r>
          </a:p>
          <a:p>
            <a:pPr algn="l"/>
            <a:r>
              <a:rPr lang="zh-HK" alt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全年招聘</a:t>
            </a:r>
            <a:r>
              <a:rPr lang="en-US" altLang="zh-HK" dirty="0">
                <a:latin typeface="PingFang HK" panose="020B0400000000000000" pitchFamily="34" charset="-120"/>
                <a:ea typeface="PingFang HK" panose="020B0400000000000000" pitchFamily="34" charset="-120"/>
              </a:rPr>
              <a:t>:</a:t>
            </a:r>
          </a:p>
          <a:p>
            <a:pPr algn="l"/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ACO</a:t>
            </a:r>
            <a:r>
              <a:rPr lang="zh-HK" alt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助理文書主任</a:t>
            </a:r>
            <a:r>
              <a:rPr lang="en-US" altLang="zh-HK" dirty="0">
                <a:latin typeface="PingFang HK" panose="020B0400000000000000" pitchFamily="34" charset="-120"/>
                <a:ea typeface="PingFang HK" panose="020B0400000000000000" pitchFamily="34" charset="-120"/>
              </a:rPr>
              <a:t>:             </a:t>
            </a:r>
            <a:r>
              <a:rPr lang="zh-HK" alt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薪酬</a:t>
            </a:r>
            <a:r>
              <a:rPr lang="en-US" altLang="zh-HK" dirty="0">
                <a:latin typeface="PingFang HK" panose="020B0400000000000000" pitchFamily="34" charset="-120"/>
                <a:ea typeface="PingFang HK" panose="020B0400000000000000" pitchFamily="34" charset="-120"/>
              </a:rPr>
              <a:t>$16,695- $ 34,060</a:t>
            </a:r>
          </a:p>
          <a:p>
            <a:pPr algn="l"/>
            <a:r>
              <a:rPr lang="en-US" altLang="zh-HK" dirty="0">
                <a:latin typeface="PingFang HK" panose="020B0400000000000000" pitchFamily="34" charset="-120"/>
                <a:ea typeface="PingFang HK" panose="020B0400000000000000" pitchFamily="34" charset="-120"/>
              </a:rPr>
              <a:t>CA</a:t>
            </a:r>
            <a:r>
              <a:rPr lang="zh-HK" alt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文書助理</a:t>
            </a:r>
            <a:r>
              <a:rPr lang="en-US" altLang="zh-HK" dirty="0">
                <a:latin typeface="PingFang HK" panose="020B0400000000000000" pitchFamily="34" charset="-120"/>
                <a:ea typeface="PingFang HK" panose="020B0400000000000000" pitchFamily="34" charset="-120"/>
              </a:rPr>
              <a:t>:                     </a:t>
            </a:r>
            <a:r>
              <a:rPr lang="zh-HK" alt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薪酬</a:t>
            </a:r>
            <a:r>
              <a:rPr lang="en-US" altLang="zh-HK" dirty="0">
                <a:latin typeface="PingFang HK" panose="020B0400000000000000" pitchFamily="34" charset="-120"/>
                <a:ea typeface="PingFang HK" panose="020B0400000000000000" pitchFamily="34" charset="-120"/>
              </a:rPr>
              <a:t>$14,735- $ $25,815</a:t>
            </a:r>
          </a:p>
          <a:p>
            <a:pPr algn="l"/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PSII</a:t>
            </a:r>
            <a:r>
              <a:rPr lang="zh-HK" altLang="en-US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二級私人秘書</a:t>
            </a:r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               </a:t>
            </a:r>
            <a:r>
              <a:rPr lang="zh-HK" alt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薪酬</a:t>
            </a:r>
            <a:r>
              <a:rPr lang="en-US" altLang="zh-HK" dirty="0">
                <a:latin typeface="PingFang HK" panose="020B0400000000000000" pitchFamily="34" charset="-120"/>
                <a:ea typeface="PingFang HK" panose="020B0400000000000000" pitchFamily="34" charset="-120"/>
              </a:rPr>
              <a:t>$14,735- $ $25,815</a:t>
            </a:r>
          </a:p>
          <a:p>
            <a:pPr algn="l"/>
            <a:endParaRPr lang="en-US" altLang="zh-HK" b="0" i="0" dirty="0">
              <a:effectLst/>
              <a:latin typeface="PingFang HK" panose="020B0400000000000000" pitchFamily="34" charset="-120"/>
              <a:ea typeface="PingFang HK" panose="020B0400000000000000" pitchFamily="34" charset="-120"/>
            </a:endParaRPr>
          </a:p>
          <a:p>
            <a:pPr algn="l"/>
            <a:endParaRPr lang="en-US" altLang="zh-HK" dirty="0">
              <a:latin typeface="PingFang HK" panose="020B0400000000000000" pitchFamily="34" charset="-120"/>
              <a:ea typeface="PingFang HK" panose="020B0400000000000000" pitchFamily="34" charset="-120"/>
            </a:endParaRPr>
          </a:p>
          <a:p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EO</a:t>
            </a:r>
            <a:r>
              <a:rPr lang="zh-HK" altLang="en-US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二級行政主任</a:t>
            </a:r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                </a:t>
            </a:r>
            <a:r>
              <a:rPr lang="zh-HK" alt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薪酬</a:t>
            </a:r>
            <a:r>
              <a:rPr lang="en-US" altLang="zh-HK" dirty="0">
                <a:latin typeface="PingFang HK" panose="020B0400000000000000" pitchFamily="34" charset="-120"/>
                <a:ea typeface="PingFang HK" panose="020B0400000000000000" pitchFamily="34" charset="-120"/>
              </a:rPr>
              <a:t>$34,060- $60,065</a:t>
            </a:r>
          </a:p>
          <a:p>
            <a:pPr algn="l"/>
            <a:r>
              <a:rPr lang="zh-HK" altLang="en-US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已完成筆試階段，筆試不合格已收到</a:t>
            </a:r>
            <a:r>
              <a:rPr lang="en-US" altLang="zh-HK" b="0" i="0" dirty="0">
                <a:effectLst/>
                <a:latin typeface="PingFang HK" panose="020B0400000000000000" pitchFamily="34" charset="-120"/>
                <a:ea typeface="PingFang HK" panose="020B0400000000000000" pitchFamily="34" charset="-120"/>
              </a:rPr>
              <a:t>reject letter</a:t>
            </a:r>
          </a:p>
          <a:p>
            <a:pPr algn="l"/>
            <a:r>
              <a:rPr lang="zh-HK" altLang="en-US" dirty="0">
                <a:latin typeface="PingFang HK" panose="020B0400000000000000" pitchFamily="34" charset="-120"/>
                <a:ea typeface="PingFang HK" panose="020B0400000000000000" pitchFamily="34" charset="-120"/>
              </a:rPr>
              <a:t>準備進入面試魯段</a:t>
            </a:r>
            <a:endParaRPr lang="en-US" altLang="zh-HK" b="0" i="0" dirty="0">
              <a:effectLst/>
              <a:latin typeface="PingFang HK" panose="020B0400000000000000" pitchFamily="34" charset="-120"/>
              <a:ea typeface="PingFang HK" panose="020B0400000000000000" pitchFamily="34" charset="-120"/>
            </a:endParaRPr>
          </a:p>
          <a:p>
            <a:pPr algn="l"/>
            <a:endParaRPr lang="en-US" altLang="zh-HK" dirty="0">
              <a:solidFill>
                <a:srgbClr val="000000"/>
              </a:solidFill>
              <a:latin typeface="PingFang HK" panose="020B0400000000000000" pitchFamily="34" charset="-120"/>
              <a:ea typeface="PingFang HK" panose="020B0400000000000000" pitchFamily="34" charset="-120"/>
            </a:endParaRPr>
          </a:p>
          <a:p>
            <a:pPr algn="l"/>
            <a:endParaRPr lang="en-US" altLang="zh-HK" b="0" i="0" dirty="0">
              <a:solidFill>
                <a:srgbClr val="000000"/>
              </a:solidFill>
              <a:effectLst/>
              <a:latin typeface="PingFang HK" panose="020B0400000000000000" pitchFamily="34" charset="-120"/>
              <a:ea typeface="PingFang HK" panose="020B0400000000000000" pitchFamily="34" charset="-120"/>
            </a:endParaRPr>
          </a:p>
          <a:p>
            <a:pPr algn="l"/>
            <a:endParaRPr lang="en-US" altLang="zh-HK" dirty="0">
              <a:solidFill>
                <a:srgbClr val="000000"/>
              </a:solidFill>
              <a:latin typeface="PingFang HK" panose="020B0400000000000000" pitchFamily="34" charset="-120"/>
              <a:ea typeface="PingFang HK" panose="020B04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929308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3</a:t>
            </a:fld>
            <a:endParaRPr kumimoji="1"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8615B7A-831E-5443-7217-DE770C561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78" y="718670"/>
            <a:ext cx="6120493" cy="5820242"/>
          </a:xfrm>
          <a:prstGeom prst="rect">
            <a:avLst/>
          </a:prstGeom>
        </p:spPr>
      </p:pic>
      <p:sp>
        <p:nvSpPr>
          <p:cNvPr id="8" name="圓角矩形 7">
            <a:extLst>
              <a:ext uri="{FF2B5EF4-FFF2-40B4-BE49-F238E27FC236}">
                <a16:creationId xmlns:a16="http://schemas.microsoft.com/office/drawing/2014/main" id="{9CC7E820-0B85-6E7F-447C-63E96C463576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>
                <a:solidFill>
                  <a:schemeClr val="bg1"/>
                </a:solidFill>
              </a:rPr>
              <a:t>財政預算案</a:t>
            </a:r>
            <a:endParaRPr kumimoji="1" lang="zh-HK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80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4</a:t>
            </a:fld>
            <a:endParaRPr kumimoji="1"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5147308-FA84-147D-0F23-76201319B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882872"/>
            <a:ext cx="6929652" cy="5797292"/>
          </a:xfrm>
          <a:prstGeom prst="rect">
            <a:avLst/>
          </a:prstGeom>
        </p:spPr>
      </p:pic>
      <p:sp>
        <p:nvSpPr>
          <p:cNvPr id="6" name="圓角矩形 5">
            <a:extLst>
              <a:ext uri="{FF2B5EF4-FFF2-40B4-BE49-F238E27FC236}">
                <a16:creationId xmlns:a16="http://schemas.microsoft.com/office/drawing/2014/main" id="{E7C1933F-ECBF-09DD-708A-CCC7656E8A38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>
                <a:solidFill>
                  <a:schemeClr val="bg1"/>
                </a:solidFill>
              </a:rPr>
              <a:t>財政預算案</a:t>
            </a:r>
            <a:endParaRPr kumimoji="1" lang="zh-HK" altLang="en-US" sz="3200" dirty="0">
              <a:solidFill>
                <a:schemeClr val="bg1"/>
              </a:solidFill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4BDB858-BE5D-303D-58B6-D5CC48CC0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5376" y="307374"/>
            <a:ext cx="3539672" cy="115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84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5</a:t>
            </a:fld>
            <a:endParaRPr kumimoji="1" lang="zh-HK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ACA65BF-DADD-3177-37BD-8E97DD588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649" y="644452"/>
            <a:ext cx="6040226" cy="6213547"/>
          </a:xfrm>
          <a:prstGeom prst="rect">
            <a:avLst/>
          </a:prstGeom>
        </p:spPr>
      </p:pic>
      <p:sp>
        <p:nvSpPr>
          <p:cNvPr id="3" name="圓角矩形 2">
            <a:extLst>
              <a:ext uri="{FF2B5EF4-FFF2-40B4-BE49-F238E27FC236}">
                <a16:creationId xmlns:a16="http://schemas.microsoft.com/office/drawing/2014/main" id="{0D9FE54B-A9D0-0BC9-BE41-789BFAF34D9D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>
                <a:solidFill>
                  <a:schemeClr val="bg1"/>
                </a:solidFill>
              </a:rPr>
              <a:t>財政預算案</a:t>
            </a:r>
            <a:endParaRPr kumimoji="1" lang="zh-HK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639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6</a:t>
            </a:fld>
            <a:endParaRPr kumimoji="1" lang="zh-HK" altLang="en-US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404E3D1-E28C-4FD1-7FDE-225CD7E8F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643" y="760828"/>
            <a:ext cx="6629463" cy="6097171"/>
          </a:xfrm>
          <a:prstGeom prst="rect">
            <a:avLst/>
          </a:prstGeom>
        </p:spPr>
      </p:pic>
      <p:sp>
        <p:nvSpPr>
          <p:cNvPr id="6" name="圓角矩形 5">
            <a:extLst>
              <a:ext uri="{FF2B5EF4-FFF2-40B4-BE49-F238E27FC236}">
                <a16:creationId xmlns:a16="http://schemas.microsoft.com/office/drawing/2014/main" id="{8765BE75-045F-4F1F-B447-200257720A81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>
                <a:solidFill>
                  <a:schemeClr val="bg1"/>
                </a:solidFill>
              </a:rPr>
              <a:t>財政預算案</a:t>
            </a:r>
            <a:endParaRPr kumimoji="1" lang="zh-HK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48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7</a:t>
            </a:fld>
            <a:endParaRPr kumimoji="1" lang="zh-HK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414C700-0E0E-B340-B17F-03A304300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999" y="790636"/>
            <a:ext cx="5357242" cy="6040484"/>
          </a:xfrm>
          <a:prstGeom prst="rect">
            <a:avLst/>
          </a:prstGeom>
        </p:spPr>
      </p:pic>
      <p:sp>
        <p:nvSpPr>
          <p:cNvPr id="3" name="圓角矩形 2">
            <a:extLst>
              <a:ext uri="{FF2B5EF4-FFF2-40B4-BE49-F238E27FC236}">
                <a16:creationId xmlns:a16="http://schemas.microsoft.com/office/drawing/2014/main" id="{2E9B88C9-57A5-738A-863C-6219131A6AAD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>
                <a:solidFill>
                  <a:schemeClr val="bg1"/>
                </a:solidFill>
              </a:rPr>
              <a:t>財政預算案</a:t>
            </a:r>
            <a:endParaRPr kumimoji="1" lang="zh-HK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5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8</a:t>
            </a:fld>
            <a:endParaRPr kumimoji="1" lang="zh-HK" altLang="en-US"/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2E9B88C9-57A5-738A-863C-6219131A6AAD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>
                <a:solidFill>
                  <a:schemeClr val="bg1"/>
                </a:solidFill>
              </a:rPr>
              <a:t>財政預算案</a:t>
            </a:r>
            <a:endParaRPr kumimoji="1" lang="zh-HK" altLang="en-US" sz="3200" dirty="0">
              <a:solidFill>
                <a:schemeClr val="bg1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0B8FD32-F6F1-030E-7355-49B4B72C9A9F}"/>
              </a:ext>
            </a:extLst>
          </p:cNvPr>
          <p:cNvSpPr txBox="1"/>
          <p:nvPr/>
        </p:nvSpPr>
        <p:spPr>
          <a:xfrm>
            <a:off x="482601" y="974083"/>
            <a:ext cx="6159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u="sng" kern="0" dirty="0">
                <a:effectLst/>
                <a:latin typeface="AppleSystemUIFont"/>
                <a:ea typeface="新細明體" panose="02020500000000000000" pitchFamily="18" charset="-120"/>
                <a:cs typeface="AppleSystemUIFont"/>
              </a:rPr>
              <a:t>全面</a:t>
            </a:r>
            <a:r>
              <a:rPr lang="zh-TW" altLang="en-US" u="sng" kern="0" dirty="0">
                <a:latin typeface="AppleSystemUIFont"/>
                <a:ea typeface="新細明體" panose="02020500000000000000" pitchFamily="18" charset="-120"/>
                <a:cs typeface="AppleSystemUIFont"/>
              </a:rPr>
              <a:t>撒</a:t>
            </a:r>
            <a:r>
              <a:rPr lang="zh-TW" altLang="en-US" sz="1800" u="sng" kern="0" dirty="0">
                <a:effectLst/>
                <a:latin typeface="AppleSystemUIFont"/>
                <a:ea typeface="新細明體" panose="02020500000000000000" pitchFamily="18" charset="-120"/>
                <a:cs typeface="AppleSystemUIFont"/>
              </a:rPr>
              <a:t>辣</a:t>
            </a:r>
            <a:r>
              <a:rPr lang="en-US" altLang="zh-TW" sz="1800" u="sng" kern="0" dirty="0">
                <a:effectLst/>
                <a:latin typeface="AppleSystemUIFont"/>
                <a:ea typeface="新細明體" panose="02020500000000000000" pitchFamily="18" charset="-120"/>
                <a:cs typeface="AppleSystemUIFont"/>
              </a:rPr>
              <a:t>: (</a:t>
            </a:r>
            <a:r>
              <a:rPr lang="zh-TW" altLang="en-US" u="sng" kern="0" dirty="0">
                <a:latin typeface="AppleSystemUIFont"/>
                <a:ea typeface="新細明體" panose="02020500000000000000" pitchFamily="18" charset="-120"/>
                <a:cs typeface="AppleSystemUIFont"/>
              </a:rPr>
              <a:t>撒消住宅物業需求管理措施</a:t>
            </a:r>
            <a:r>
              <a:rPr lang="en-US" altLang="zh-TW" u="sng" kern="0" dirty="0">
                <a:latin typeface="AppleSystemUIFont"/>
                <a:ea typeface="新細明體" panose="02020500000000000000" pitchFamily="18" charset="-120"/>
                <a:cs typeface="AppleSystemUIFont"/>
              </a:rPr>
              <a:t>)</a:t>
            </a:r>
            <a:endParaRPr lang="en-US" altLang="zh-TW" sz="1800" u="sng" kern="0" dirty="0">
              <a:effectLst/>
              <a:latin typeface="AppleSystemUIFont"/>
              <a:ea typeface="新細明體" panose="02020500000000000000" pitchFamily="18" charset="-120"/>
              <a:cs typeface="AppleSystemUIFont"/>
            </a:endParaRPr>
          </a:p>
          <a:p>
            <a:endParaRPr lang="en-US" altLang="zh-TW" dirty="0">
              <a:effectLst/>
            </a:endParaRPr>
          </a:p>
        </p:txBody>
      </p:sp>
      <p:graphicFrame>
        <p:nvGraphicFramePr>
          <p:cNvPr id="17" name="表格 17">
            <a:extLst>
              <a:ext uri="{FF2B5EF4-FFF2-40B4-BE49-F238E27FC236}">
                <a16:creationId xmlns:a16="http://schemas.microsoft.com/office/drawing/2014/main" id="{96397A9F-5380-50C2-0E2C-1017956373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929150"/>
              </p:ext>
            </p:extLst>
          </p:nvPr>
        </p:nvGraphicFramePr>
        <p:xfrm>
          <a:off x="458351" y="1584162"/>
          <a:ext cx="8127999" cy="202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70193795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892086634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044803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zh-HK" altLang="en-US" dirty="0"/>
                        <a:t>買家類型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dirty="0"/>
                        <a:t>預算案前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dirty="0"/>
                        <a:t>預算案後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6630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dirty="0"/>
                        <a:t>境外客，公司客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dirty="0"/>
                        <a:t>需繳</a:t>
                      </a:r>
                      <a:r>
                        <a:rPr lang="en-US" altLang="zh-HK" dirty="0"/>
                        <a:t>BSD</a:t>
                      </a:r>
                      <a:r>
                        <a:rPr lang="zh-HK" altLang="en-US" dirty="0"/>
                        <a:t>╴</a:t>
                      </a:r>
                      <a:r>
                        <a:rPr lang="en-US" altLang="zh-HK" dirty="0"/>
                        <a:t>NRSD</a:t>
                      </a:r>
                      <a:r>
                        <a:rPr lang="zh-HK" altLang="en-US" dirty="0"/>
                        <a:t>合並樓價</a:t>
                      </a:r>
                      <a:r>
                        <a:rPr lang="en-US" altLang="zh-HK" dirty="0"/>
                        <a:t>15%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dirty="0"/>
                        <a:t>只需繳交從價印花稅</a:t>
                      </a:r>
                      <a:endParaRPr lang="en-US" altLang="zh-HK" dirty="0"/>
                    </a:p>
                    <a:p>
                      <a:r>
                        <a:rPr lang="zh-HK" altLang="en-US" dirty="0"/>
                        <a:t>最高僅樓價</a:t>
                      </a:r>
                      <a:r>
                        <a:rPr lang="en-US" altLang="zh-HK" dirty="0"/>
                        <a:t>4.25%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6123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HK" altLang="en-US" dirty="0"/>
                        <a:t>炒家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dirty="0"/>
                        <a:t>兩年內轉售需繳</a:t>
                      </a:r>
                      <a:r>
                        <a:rPr lang="en-US" altLang="zh-HK" dirty="0"/>
                        <a:t>SSD</a:t>
                      </a:r>
                      <a:r>
                        <a:rPr lang="zh-HK" altLang="en-US" dirty="0"/>
                        <a:t>樓價</a:t>
                      </a:r>
                      <a:r>
                        <a:rPr lang="en-US" altLang="zh-HK" dirty="0"/>
                        <a:t>10%-20%</a:t>
                      </a:r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HK" altLang="en-US" dirty="0"/>
                        <a:t>賣樓無需繳付</a:t>
                      </a:r>
                      <a:r>
                        <a:rPr lang="en-US" altLang="zh-HK" dirty="0"/>
                        <a:t>SSD</a:t>
                      </a:r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3682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HK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29488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654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C17C236E-6EB8-CC64-E08A-FD22A01AEDAC}"/>
              </a:ext>
            </a:extLst>
          </p:cNvPr>
          <p:cNvSpPr/>
          <p:nvPr/>
        </p:nvSpPr>
        <p:spPr>
          <a:xfrm>
            <a:off x="-2" y="-3259"/>
            <a:ext cx="2474421" cy="116377"/>
          </a:xfrm>
          <a:prstGeom prst="rect">
            <a:avLst/>
          </a:prstGeom>
          <a:solidFill>
            <a:srgbClr val="FFCA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A1BC78B-E7F4-3004-CBDE-545B80A2E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5048" y="150440"/>
            <a:ext cx="787703" cy="9426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9D33BBE-2187-0574-2960-2F0D3BD0C82A}"/>
              </a:ext>
            </a:extLst>
          </p:cNvPr>
          <p:cNvSpPr/>
          <p:nvPr/>
        </p:nvSpPr>
        <p:spPr>
          <a:xfrm>
            <a:off x="2474419" y="0"/>
            <a:ext cx="2474421" cy="1163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FC89E5-79BC-897E-F83F-252E91D0A514}"/>
              </a:ext>
            </a:extLst>
          </p:cNvPr>
          <p:cNvSpPr/>
          <p:nvPr/>
        </p:nvSpPr>
        <p:spPr>
          <a:xfrm>
            <a:off x="4948840" y="0"/>
            <a:ext cx="2474421" cy="11637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615CCA7-53F0-CDD5-34A9-21601EB35CC9}"/>
              </a:ext>
            </a:extLst>
          </p:cNvPr>
          <p:cNvSpPr/>
          <p:nvPr/>
        </p:nvSpPr>
        <p:spPr>
          <a:xfrm>
            <a:off x="7423261" y="0"/>
            <a:ext cx="2474421" cy="11637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B23D67C-174F-8F2B-2DC3-1BD352F72F06}"/>
              </a:ext>
            </a:extLst>
          </p:cNvPr>
          <p:cNvSpPr/>
          <p:nvPr/>
        </p:nvSpPr>
        <p:spPr>
          <a:xfrm>
            <a:off x="9897683" y="0"/>
            <a:ext cx="2294318" cy="11637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>
              <a:solidFill>
                <a:srgbClr val="242627"/>
              </a:solidFill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EBB9A144-D675-370A-62C2-2864EED7C832}"/>
              </a:ext>
            </a:extLst>
          </p:cNvPr>
          <p:cNvSpPr txBox="1"/>
          <p:nvPr/>
        </p:nvSpPr>
        <p:spPr>
          <a:xfrm>
            <a:off x="9699994" y="236066"/>
            <a:ext cx="24744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HK" altLang="en-US" sz="3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香港政公教育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E5750D6-173D-9968-5FBD-FF20FB0A8CE3}"/>
              </a:ext>
            </a:extLst>
          </p:cNvPr>
          <p:cNvSpPr txBox="1"/>
          <p:nvPr/>
        </p:nvSpPr>
        <p:spPr>
          <a:xfrm>
            <a:off x="9717579" y="644453"/>
            <a:ext cx="24744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HK" altLang="en-US" sz="2000" dirty="0">
                <a:latin typeface="Gen Jyuu Gothic Medium" panose="020B0402020203020207" pitchFamily="34" charset="-128"/>
                <a:ea typeface="Gen Jyuu Gothic Medium" panose="020B0402020203020207" pitchFamily="34" charset="-128"/>
                <a:cs typeface="Gen Jyuu Gothic Medium" panose="020B0402020203020207" pitchFamily="34" charset="-128"/>
              </a:rPr>
              <a:t>專注香港公務員考試</a:t>
            </a:r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4E60D25-5E8E-D2A6-F331-7DAE48DD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A0954-D1A4-9B4C-B648-AD14E5A9B0EF}" type="slidenum">
              <a:rPr kumimoji="1" lang="zh-HK" altLang="en-US" smtClean="0"/>
              <a:t>9</a:t>
            </a:fld>
            <a:endParaRPr kumimoji="1" lang="zh-HK" altLang="en-US"/>
          </a:p>
        </p:txBody>
      </p:sp>
      <p:sp>
        <p:nvSpPr>
          <p:cNvPr id="3" name="圓角矩形 2">
            <a:extLst>
              <a:ext uri="{FF2B5EF4-FFF2-40B4-BE49-F238E27FC236}">
                <a16:creationId xmlns:a16="http://schemas.microsoft.com/office/drawing/2014/main" id="{2E9B88C9-57A5-738A-863C-6219131A6AAD}"/>
              </a:ext>
            </a:extLst>
          </p:cNvPr>
          <p:cNvSpPr/>
          <p:nvPr/>
        </p:nvSpPr>
        <p:spPr>
          <a:xfrm>
            <a:off x="47515" y="209186"/>
            <a:ext cx="5357242" cy="580877"/>
          </a:xfrm>
          <a:prstGeom prst="roundRect">
            <a:avLst/>
          </a:prstGeom>
          <a:solidFill>
            <a:srgbClr val="DF756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HK" sz="3200" dirty="0">
                <a:solidFill>
                  <a:schemeClr val="bg1"/>
                </a:solidFill>
              </a:rPr>
              <a:t>2024-2025</a:t>
            </a:r>
            <a:r>
              <a:rPr kumimoji="1" lang="zh-HK" altLang="en-US" sz="3200">
                <a:solidFill>
                  <a:schemeClr val="bg1"/>
                </a:solidFill>
              </a:rPr>
              <a:t>財政預算案</a:t>
            </a:r>
            <a:endParaRPr kumimoji="1" lang="zh-HK" altLang="en-US" sz="3200" dirty="0">
              <a:solidFill>
                <a:schemeClr val="bg1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890EAFB-9A8A-D9CF-6A21-336A388CD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063" y="790063"/>
            <a:ext cx="4510198" cy="606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7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2400">
        <p159:morph option="byObject"/>
      </p:transition>
    </mc:Choice>
    <mc:Fallback xmlns="">
      <p:transition spd="slow" advTm="12400">
        <p:fade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68093</TotalTime>
  <Words>1427</Words>
  <Application>Microsoft Macintosh PowerPoint</Application>
  <PresentationFormat>寬螢幕</PresentationFormat>
  <Paragraphs>149</Paragraphs>
  <Slides>25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8" baseType="lpstr">
      <vt:lpstr>AppleSystemUIFont</vt:lpstr>
      <vt:lpstr>Gen Jyuu Gothic Medium</vt:lpstr>
      <vt:lpstr>Google Sans</vt:lpstr>
      <vt:lpstr>Microsoft Yahei</vt:lpstr>
      <vt:lpstr>Noto Sans TC</vt:lpstr>
      <vt:lpstr>PingFang HK</vt:lpstr>
      <vt:lpstr>Arial</vt:lpstr>
      <vt:lpstr>Arial</vt:lpstr>
      <vt:lpstr>Calibri</vt:lpstr>
      <vt:lpstr>Calibri Light</vt:lpstr>
      <vt:lpstr>Helvetica Neue</vt:lpstr>
      <vt:lpstr>Roboto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1129</dc:creator>
  <cp:lastModifiedBy>Microsoft Office User</cp:lastModifiedBy>
  <cp:revision>66</cp:revision>
  <dcterms:created xsi:type="dcterms:W3CDTF">2022-09-19T06:53:27Z</dcterms:created>
  <dcterms:modified xsi:type="dcterms:W3CDTF">2024-02-29T08:03:08Z</dcterms:modified>
</cp:coreProperties>
</file>